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Lst>
  <p:sldSz cx="9144000" cy="5143500" type="screen16x9"/>
  <p:notesSz cx="6858000" cy="9144000"/>
  <p:embeddedFontLst>
    <p:embeddedFont>
      <p:font typeface="Advent Pro Light" panose="020B0604020202020204" charset="0"/>
      <p:regular r:id="rId23"/>
      <p:bold r:id="rId24"/>
    </p:embeddedFont>
    <p:embeddedFont>
      <p:font typeface="Anton" panose="020B0604020202020204" charset="0"/>
      <p:regular r:id="rId25"/>
    </p:embeddedFont>
    <p:embeddedFont>
      <p:font typeface="Arimo" panose="020B0604020202020204" charset="0"/>
      <p:regular r:id="rId26"/>
      <p:bold r:id="rId27"/>
      <p:italic r:id="rId28"/>
      <p:boldItalic r:id="rId29"/>
    </p:embeddedFont>
    <p:embeddedFont>
      <p:font typeface="Fira Sans Condensed" panose="020B0604020202020204" charset="0"/>
      <p:regular r:id="rId30"/>
      <p:bold r:id="rId31"/>
      <p:italic r:id="rId32"/>
      <p:boldItalic r:id="rId33"/>
    </p:embeddedFont>
    <p:embeddedFont>
      <p:font typeface="Fira Sans Condensed Light" panose="020B0604020202020204" charset="0"/>
      <p:regular r:id="rId34"/>
      <p:bold r:id="rId35"/>
      <p:italic r:id="rId36"/>
      <p:boldItalic r:id="rId37"/>
    </p:embeddedFont>
    <p:embeddedFont>
      <p:font typeface="Josefin Slab" panose="020B0604020202020204" charset="0"/>
      <p:regular r:id="rId38"/>
      <p:bold r:id="rId39"/>
      <p:italic r:id="rId40"/>
      <p:boldItalic r:id="rId41"/>
    </p:embeddedFont>
    <p:embeddedFont>
      <p:font typeface="Rajdhani" panose="020B0604020202020204" charset="0"/>
      <p:regular r:id="rId42"/>
      <p:bold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7835e72b2_2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77835e72b2_2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7835e72b2_2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77835e72b2_2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7835e72b2_2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77835e72b2_2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7835e72b2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77835e72b2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7835e72b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7835e72b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7835e72b2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77835e72b2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7835e72b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7835e72b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7835e72b2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77835e72b2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7835e72b2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77835e72b2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7835e72b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77835e72b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7835e72b2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77835e72b2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7835e72b2_2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77835e72b2_2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7835e72b2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7835e72b2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7835e72b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77835e72b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6" name="Google Shape;56;p12"/>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7" name="Google Shape;57;p12"/>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8" name="Google Shape;58;p12"/>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9" name="Google Shape;59;p12"/>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0" name="Google Shape;60;p12"/>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1" name="Google Shape;61;p12"/>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2" name="Google Shape;62;p12"/>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3" name="Google Shape;63;p12"/>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4" name="Google Shape;64;p12"/>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5" name="Google Shape;65;p12"/>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6" name="Google Shape;66;p12"/>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7" name="Google Shape;67;p12"/>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5"/>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15"/>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7" name="Google Shape;77;p16"/>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8" name="Google Shape;78;p16"/>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9" name="Google Shape;79;p16"/>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 name="Google Shape;80;p16"/>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3" name="Google Shape;83;p17"/>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4" name="Google Shape;84;p17"/>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5" name="Google Shape;85;p17"/>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6" name="Google Shape;86;p1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a:endParaRPr/>
          </a:p>
        </p:txBody>
      </p:sp>
      <p:sp>
        <p:nvSpPr>
          <p:cNvPr id="89" name="Google Shape;89;p18"/>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0" name="Google Shape;90;p18"/>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3"/>
              </a:rPr>
              <a:t>Slidesgo</a:t>
            </a:r>
            <a:r>
              <a:rPr lang="en" sz="900" b="0" i="0" u="none" strike="noStrike" cap="none">
                <a:solidFill>
                  <a:srgbClr val="F3F3F3"/>
                </a:solidFill>
                <a:latin typeface="Fira Sans Condensed Light"/>
                <a:ea typeface="Fira Sans Condensed Light"/>
                <a:cs typeface="Fira Sans Condensed Light"/>
                <a:sym typeface="Fira Sans Condensed Light"/>
              </a:rPr>
              <a:t>, including icons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4"/>
              </a:rPr>
              <a:t>Flaticon</a:t>
            </a:r>
            <a:r>
              <a:rPr lang="en" sz="900" b="0" i="0" u="none" strike="noStrike" cap="none">
                <a:solidFill>
                  <a:srgbClr val="F3F3F3"/>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5"/>
              </a:rPr>
              <a:t>Freepik</a:t>
            </a:r>
            <a:r>
              <a:rPr lang="en" sz="900" b="0" i="0" u="none" strike="noStrike" cap="none">
                <a:solidFill>
                  <a:srgbClr val="F3F3F3"/>
                </a:solidFill>
                <a:latin typeface="Fira Sans Condensed Light"/>
                <a:ea typeface="Fira Sans Condensed Light"/>
                <a:cs typeface="Fira Sans Condensed Light"/>
                <a:sym typeface="Fira Sans Condensed Light"/>
              </a:rPr>
              <a:t>. </a:t>
            </a:r>
            <a:endParaRPr sz="900" b="0" i="0" u="none" strike="noStrike" cap="none">
              <a:solidFill>
                <a:srgbClr val="F3F3F3"/>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6" name="Google Shape;16;p4"/>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7" name="Google Shape;17;p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8" name="Google Shape;18;p4"/>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9" name="Google Shape;19;p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0" name="Google Shape;20;p4"/>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1" name="Google Shape;21;p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2" name="Google Shape;22;p4"/>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3" name="Google Shape;23;p4"/>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4"/>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4"/>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p4"/>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4" name="Google Shape;34;p7"/>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5" name="Google Shape;35;p7"/>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6" name="Google Shape;36;p7"/>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7" name="Google Shape;37;p7"/>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8" name="Google Shape;38;p7"/>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9" name="Google Shape;39;p7"/>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8"/>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8"/>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6" name="Google Shape;46;p9"/>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7" name="Google Shape;47;p9"/>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8" name="Google Shape;48;p9"/>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9" name="Google Shape;49;p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lib.dr.iastate.edu/cgi/viewcontent.cgi?article=1305&amp;context=creativecomponents" TargetMode="External"/><Relationship Id="rId4" Type="http://schemas.openxmlformats.org/officeDocument/2006/relationships/hyperlink" Target="https://medium.com/@ksusorokina/image-classification-with-convolutional-neural-networks-496815db12a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ppmi-info.org/study-design/study-cohor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5000">
                <a:latin typeface="Rajdhani"/>
                <a:ea typeface="Rajdhani"/>
                <a:cs typeface="Rajdhani"/>
                <a:sym typeface="Rajdhani"/>
              </a:rPr>
              <a:t>PARKINSON’S DISEASE CLASSIFICATION</a:t>
            </a:r>
            <a:endParaRPr sz="5000">
              <a:latin typeface="Rajdhani"/>
              <a:ea typeface="Rajdhani"/>
              <a:cs typeface="Rajdhani"/>
              <a:sym typeface="Rajdhani"/>
            </a:endParaRPr>
          </a:p>
        </p:txBody>
      </p:sp>
      <p:sp>
        <p:nvSpPr>
          <p:cNvPr id="99" name="Google Shape;99;p22"/>
          <p:cNvSpPr txBox="1">
            <a:spLocks noGrp="1"/>
          </p:cNvSpPr>
          <p:nvPr>
            <p:ph type="subTitle" idx="1"/>
          </p:nvPr>
        </p:nvSpPr>
        <p:spPr>
          <a:xfrm>
            <a:off x="720000" y="3729650"/>
            <a:ext cx="2140500" cy="81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a:latin typeface="Fira Sans Condensed"/>
                <a:ea typeface="Fira Sans Condensed"/>
                <a:cs typeface="Fira Sans Condensed"/>
                <a:sym typeface="Fira Sans Condensed"/>
              </a:rPr>
              <a:t>17BCE112 - Nayan Shah</a:t>
            </a:r>
            <a:endParaRPr sz="1600" b="1">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2800"/>
              <a:buNone/>
            </a:pPr>
            <a:r>
              <a:rPr lang="en" sz="1600" b="1">
                <a:latin typeface="Fira Sans Condensed"/>
                <a:ea typeface="Fira Sans Condensed"/>
                <a:cs typeface="Fira Sans Condensed"/>
                <a:sym typeface="Fira Sans Condensed"/>
              </a:rPr>
              <a:t>17BCE114 - Shail Patel</a:t>
            </a:r>
            <a:endParaRPr sz="1600" b="1">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2800"/>
              <a:buNone/>
            </a:pPr>
            <a:r>
              <a:rPr lang="en" sz="1600" b="1">
                <a:latin typeface="Fira Sans Condensed"/>
                <a:ea typeface="Fira Sans Condensed"/>
                <a:cs typeface="Fira Sans Condensed"/>
                <a:sym typeface="Fira Sans Condensed"/>
              </a:rPr>
              <a:t>17BCE123 - Jeet Sureja</a:t>
            </a:r>
            <a:endParaRPr sz="1600" b="1">
              <a:latin typeface="Fira Sans Condensed"/>
              <a:ea typeface="Fira Sans Condensed"/>
              <a:cs typeface="Fira Sans Condensed"/>
              <a:sym typeface="Fira Sans Condensed"/>
            </a:endParaRPr>
          </a:p>
        </p:txBody>
      </p:sp>
      <p:grpSp>
        <p:nvGrpSpPr>
          <p:cNvPr id="100" name="Google Shape;100;p22"/>
          <p:cNvGrpSpPr/>
          <p:nvPr/>
        </p:nvGrpSpPr>
        <p:grpSpPr>
          <a:xfrm>
            <a:off x="5123998" y="1367550"/>
            <a:ext cx="2588672" cy="2408409"/>
            <a:chOff x="1040275" y="238125"/>
            <a:chExt cx="5538450" cy="5237950"/>
          </a:xfrm>
        </p:grpSpPr>
        <p:sp>
          <p:nvSpPr>
            <p:cNvPr id="101" name="Google Shape;101;p2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471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471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471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1"/>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400"/>
              <a:t>NON-LINEAR LAYER</a:t>
            </a:r>
            <a:endParaRPr sz="2400"/>
          </a:p>
        </p:txBody>
      </p:sp>
      <p:cxnSp>
        <p:nvCxnSpPr>
          <p:cNvPr id="395" name="Google Shape;395;p31"/>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
        <p:nvSpPr>
          <p:cNvPr id="396" name="Google Shape;396;p31"/>
          <p:cNvSpPr txBox="1"/>
          <p:nvPr/>
        </p:nvSpPr>
        <p:spPr>
          <a:xfrm>
            <a:off x="377300" y="1853400"/>
            <a:ext cx="5074800" cy="143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The nonlinear layer is added after each convolution operation. It has an activation function, which brings nonlinear property. Without this property a network would not be sufficiently intense and will not be able to model the response variable (as a class label).</a:t>
            </a:r>
            <a:endParaRPr sz="15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712875" y="1434600"/>
            <a:ext cx="2201400" cy="2274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 sz="2400"/>
              <a:t>MAX POOLING LAYER</a:t>
            </a:r>
            <a:endParaRPr sz="2400"/>
          </a:p>
        </p:txBody>
      </p:sp>
      <p:sp>
        <p:nvSpPr>
          <p:cNvPr id="402" name="Google Shape;402;p32"/>
          <p:cNvSpPr txBox="1">
            <a:spLocks noGrp="1"/>
          </p:cNvSpPr>
          <p:nvPr>
            <p:ph type="subTitle" idx="1"/>
          </p:nvPr>
        </p:nvSpPr>
        <p:spPr>
          <a:xfrm>
            <a:off x="3921425" y="1434600"/>
            <a:ext cx="4754700" cy="22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t>A pooling layer is usually inserted in between successive Conv layers. The function of the Pooling layer is to reduce or down sample the spatial size of the representation. This is done to reduce the huge amount of network hyper parameters and to control overfitting. </a:t>
            </a:r>
            <a:endParaRPr sz="1500"/>
          </a:p>
        </p:txBody>
      </p:sp>
      <p:cxnSp>
        <p:nvCxnSpPr>
          <p:cNvPr id="403" name="Google Shape;403;p32"/>
          <p:cNvCxnSpPr/>
          <p:nvPr/>
        </p:nvCxnSpPr>
        <p:spPr>
          <a:xfrm>
            <a:off x="3411525"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33"/>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400"/>
              <a:t>FULLY CONNECTED LAYER</a:t>
            </a:r>
            <a:endParaRPr sz="2400"/>
          </a:p>
        </p:txBody>
      </p:sp>
      <p:cxnSp>
        <p:nvCxnSpPr>
          <p:cNvPr id="409" name="Google Shape;409;p33"/>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
        <p:nvSpPr>
          <p:cNvPr id="410" name="Google Shape;410;p33"/>
          <p:cNvSpPr txBox="1"/>
          <p:nvPr/>
        </p:nvSpPr>
        <p:spPr>
          <a:xfrm>
            <a:off x="377300" y="1619850"/>
            <a:ext cx="5074800" cy="19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After completion of series of convolutional, nonlinear and pooling layers, it is necessary to attach a fully connected layer. This layer takes the output information from convolutional networks. Attaching a fully connected layer to the end of the network results in an N dimensional vector, where N is the amount of classes from which the model selects the desired class.</a:t>
            </a:r>
            <a:endParaRPr sz="15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34"/>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400"/>
              <a:t>FRAMEWORK USED</a:t>
            </a:r>
            <a:endParaRPr sz="3400"/>
          </a:p>
          <a:p>
            <a:pPr marL="0" lvl="0" indent="0" algn="l" rtl="0">
              <a:lnSpc>
                <a:spcPct val="100000"/>
              </a:lnSpc>
              <a:spcBef>
                <a:spcPts val="0"/>
              </a:spcBef>
              <a:spcAft>
                <a:spcPts val="0"/>
              </a:spcAft>
              <a:buSzPts val="1400"/>
              <a:buNone/>
            </a:pPr>
            <a:r>
              <a:rPr lang="en" sz="3400"/>
              <a:t>(KERAS)</a:t>
            </a:r>
            <a:endParaRPr sz="3400"/>
          </a:p>
        </p:txBody>
      </p:sp>
      <p:cxnSp>
        <p:nvCxnSpPr>
          <p:cNvPr id="416" name="Google Shape;416;p34"/>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
        <p:nvSpPr>
          <p:cNvPr id="417" name="Google Shape;417;p34"/>
          <p:cNvSpPr txBox="1"/>
          <p:nvPr/>
        </p:nvSpPr>
        <p:spPr>
          <a:xfrm>
            <a:off x="377300" y="1252175"/>
            <a:ext cx="5074800" cy="2985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prioritize developer Experience</a:t>
            </a:r>
            <a:endParaRPr sz="1600">
              <a:solidFill>
                <a:srgbClr val="FFFFFF"/>
              </a:solidFill>
              <a:latin typeface="Fira Sans Condensed Light"/>
              <a:ea typeface="Fira Sans Condensed Light"/>
              <a:cs typeface="Fira Sans Condensed Light"/>
              <a:sym typeface="Fira Sans Condensed Light"/>
            </a:endParaRPr>
          </a:p>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has broad adoption in the community</a:t>
            </a:r>
            <a:endParaRPr sz="1600">
              <a:solidFill>
                <a:srgbClr val="FFFFFF"/>
              </a:solidFill>
              <a:latin typeface="Fira Sans Condensed Light"/>
              <a:ea typeface="Fira Sans Condensed Light"/>
              <a:cs typeface="Fira Sans Condensed Light"/>
              <a:sym typeface="Fira Sans Condensed Light"/>
            </a:endParaRPr>
          </a:p>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makes it easy to turn models into products</a:t>
            </a:r>
            <a:endParaRPr sz="1600">
              <a:solidFill>
                <a:srgbClr val="FFFFFF"/>
              </a:solidFill>
              <a:latin typeface="Fira Sans Condensed Light"/>
              <a:ea typeface="Fira Sans Condensed Light"/>
              <a:cs typeface="Fira Sans Condensed Light"/>
              <a:sym typeface="Fira Sans Condensed Light"/>
            </a:endParaRPr>
          </a:p>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supports multiple backend engines and does not lock you into one ecosystem</a:t>
            </a:r>
            <a:endParaRPr sz="1600">
              <a:solidFill>
                <a:srgbClr val="FFFFFF"/>
              </a:solidFill>
              <a:latin typeface="Fira Sans Condensed Light"/>
              <a:ea typeface="Fira Sans Condensed Light"/>
              <a:cs typeface="Fira Sans Condensed Light"/>
              <a:sym typeface="Fira Sans Condensed Light"/>
            </a:endParaRPr>
          </a:p>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has strong multi-gpu support</a:t>
            </a:r>
            <a:endParaRPr sz="1600">
              <a:solidFill>
                <a:srgbClr val="FFFFFF"/>
              </a:solidFill>
              <a:latin typeface="Fira Sans Condensed Light"/>
              <a:ea typeface="Fira Sans Condensed Light"/>
              <a:cs typeface="Fira Sans Condensed Light"/>
              <a:sym typeface="Fira Sans Condensed Light"/>
            </a:endParaRPr>
          </a:p>
          <a:p>
            <a:pPr marL="457200" lvl="0" indent="-330200" algn="l" rtl="0">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Keras development is backed primarily by Google, and the Keras API comes packaged in TensorFlow as tf.keras. Additionally, Microsoft maintains the CNTK Keras backend. Amazon AWS is developing MXNet support. Other contributing companies include NVIDIA, Uber, and Apple (with CoreML)</a:t>
            </a:r>
            <a:endParaRPr sz="1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txBox="1">
            <a:spLocks noGrp="1"/>
          </p:cNvSpPr>
          <p:nvPr>
            <p:ph type="title"/>
          </p:nvPr>
        </p:nvSpPr>
        <p:spPr>
          <a:xfrm>
            <a:off x="524240" y="221000"/>
            <a:ext cx="8095500" cy="6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Data loading and transformation</a:t>
            </a:r>
            <a:endParaRPr sz="4500"/>
          </a:p>
        </p:txBody>
      </p:sp>
      <p:pic>
        <p:nvPicPr>
          <p:cNvPr id="2" name="Picture 1">
            <a:extLst>
              <a:ext uri="{FF2B5EF4-FFF2-40B4-BE49-F238E27FC236}">
                <a16:creationId xmlns:a16="http://schemas.microsoft.com/office/drawing/2014/main" id="{19466304-1FEE-44ED-A869-FA938319265A}"/>
              </a:ext>
            </a:extLst>
          </p:cNvPr>
          <p:cNvPicPr>
            <a:picLocks noChangeAspect="1"/>
          </p:cNvPicPr>
          <p:nvPr/>
        </p:nvPicPr>
        <p:blipFill>
          <a:blip r:embed="rId3"/>
          <a:stretch>
            <a:fillRect/>
          </a:stretch>
        </p:blipFill>
        <p:spPr>
          <a:xfrm>
            <a:off x="1637137" y="836481"/>
            <a:ext cx="6025394" cy="4187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a:spLocks noGrp="1"/>
          </p:cNvSpPr>
          <p:nvPr>
            <p:ph type="title"/>
          </p:nvPr>
        </p:nvSpPr>
        <p:spPr>
          <a:xfrm>
            <a:off x="632891" y="170775"/>
            <a:ext cx="7794000" cy="9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splitting and reshaping (80:20)</a:t>
            </a:r>
            <a:endParaRPr/>
          </a:p>
        </p:txBody>
      </p:sp>
      <p:pic>
        <p:nvPicPr>
          <p:cNvPr id="2" name="Picture 1">
            <a:extLst>
              <a:ext uri="{FF2B5EF4-FFF2-40B4-BE49-F238E27FC236}">
                <a16:creationId xmlns:a16="http://schemas.microsoft.com/office/drawing/2014/main" id="{BB884CE1-DC5F-4B8F-8DC0-B27274416225}"/>
              </a:ext>
            </a:extLst>
          </p:cNvPr>
          <p:cNvPicPr>
            <a:picLocks noChangeAspect="1"/>
          </p:cNvPicPr>
          <p:nvPr/>
        </p:nvPicPr>
        <p:blipFill>
          <a:blip r:embed="rId3"/>
          <a:stretch>
            <a:fillRect/>
          </a:stretch>
        </p:blipFill>
        <p:spPr>
          <a:xfrm>
            <a:off x="684138" y="2055517"/>
            <a:ext cx="7591425" cy="15144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7"/>
          <p:cNvSpPr txBox="1">
            <a:spLocks noGrp="1"/>
          </p:cNvSpPr>
          <p:nvPr>
            <p:ph type="title"/>
          </p:nvPr>
        </p:nvSpPr>
        <p:spPr>
          <a:xfrm>
            <a:off x="209738" y="368057"/>
            <a:ext cx="408402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Details and Layered Architecture</a:t>
            </a:r>
            <a:endParaRPr dirty="0"/>
          </a:p>
        </p:txBody>
      </p:sp>
      <p:sp>
        <p:nvSpPr>
          <p:cNvPr id="436" name="Google Shape;436;p37"/>
          <p:cNvSpPr txBox="1"/>
          <p:nvPr/>
        </p:nvSpPr>
        <p:spPr>
          <a:xfrm>
            <a:off x="4804126" y="1567460"/>
            <a:ext cx="4116600" cy="24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666666"/>
              </a:solidFill>
              <a:latin typeface="Fira Sans Condensed Light"/>
              <a:ea typeface="Fira Sans Condensed Light"/>
              <a:cs typeface="Fira Sans Condensed Light"/>
              <a:sym typeface="Fira Sans Condensed Light"/>
            </a:endParaRPr>
          </a:p>
        </p:txBody>
      </p:sp>
      <p:pic>
        <p:nvPicPr>
          <p:cNvPr id="2" name="Picture 1">
            <a:extLst>
              <a:ext uri="{FF2B5EF4-FFF2-40B4-BE49-F238E27FC236}">
                <a16:creationId xmlns:a16="http://schemas.microsoft.com/office/drawing/2014/main" id="{3EFEE3C3-50D9-4817-BFE4-90C90AF00E14}"/>
              </a:ext>
            </a:extLst>
          </p:cNvPr>
          <p:cNvPicPr>
            <a:picLocks noChangeAspect="1"/>
          </p:cNvPicPr>
          <p:nvPr/>
        </p:nvPicPr>
        <p:blipFill>
          <a:blip r:embed="rId3"/>
          <a:stretch>
            <a:fillRect/>
          </a:stretch>
        </p:blipFill>
        <p:spPr>
          <a:xfrm>
            <a:off x="351879" y="1824370"/>
            <a:ext cx="3629260" cy="1627668"/>
          </a:xfrm>
          <a:prstGeom prst="rect">
            <a:avLst/>
          </a:prstGeom>
        </p:spPr>
      </p:pic>
      <p:pic>
        <p:nvPicPr>
          <p:cNvPr id="3" name="Picture 2">
            <a:extLst>
              <a:ext uri="{FF2B5EF4-FFF2-40B4-BE49-F238E27FC236}">
                <a16:creationId xmlns:a16="http://schemas.microsoft.com/office/drawing/2014/main" id="{137D9970-B7AC-4141-B97D-5FB7524041F0}"/>
              </a:ext>
            </a:extLst>
          </p:cNvPr>
          <p:cNvPicPr>
            <a:picLocks noChangeAspect="1"/>
          </p:cNvPicPr>
          <p:nvPr/>
        </p:nvPicPr>
        <p:blipFill>
          <a:blip r:embed="rId4"/>
          <a:stretch>
            <a:fillRect/>
          </a:stretch>
        </p:blipFill>
        <p:spPr>
          <a:xfrm>
            <a:off x="4499326" y="232191"/>
            <a:ext cx="4116600" cy="46791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38"/>
          <p:cNvPicPr preferRelativeResize="0"/>
          <p:nvPr/>
        </p:nvPicPr>
        <p:blipFill>
          <a:blip r:embed="rId3">
            <a:alphaModFix/>
          </a:blip>
          <a:stretch>
            <a:fillRect/>
          </a:stretch>
        </p:blipFill>
        <p:spPr>
          <a:xfrm>
            <a:off x="1808376" y="554711"/>
            <a:ext cx="5193724" cy="4373224"/>
          </a:xfrm>
          <a:prstGeom prst="rect">
            <a:avLst/>
          </a:prstGeom>
          <a:noFill/>
          <a:ln>
            <a:noFill/>
          </a:ln>
        </p:spPr>
      </p:pic>
      <p:sp>
        <p:nvSpPr>
          <p:cNvPr id="443" name="Google Shape;443;p38"/>
          <p:cNvSpPr txBox="1"/>
          <p:nvPr/>
        </p:nvSpPr>
        <p:spPr>
          <a:xfrm>
            <a:off x="1617400" y="110500"/>
            <a:ext cx="5384700" cy="3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Verdana"/>
                <a:ea typeface="Verdana"/>
                <a:cs typeface="Verdana"/>
                <a:sym typeface="Verdana"/>
              </a:rPr>
              <a:t>MAX TRAINING ACCURACY: 77.5 %</a:t>
            </a:r>
            <a:endParaRPr b="1">
              <a:solidFill>
                <a:srgbClr val="FFFFFF"/>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0508-496A-452E-BCB5-905700F8D97C}"/>
              </a:ext>
            </a:extLst>
          </p:cNvPr>
          <p:cNvSpPr>
            <a:spLocks noGrp="1"/>
          </p:cNvSpPr>
          <p:nvPr>
            <p:ph type="title"/>
          </p:nvPr>
        </p:nvSpPr>
        <p:spPr/>
        <p:txBody>
          <a:bodyPr/>
          <a:lstStyle/>
          <a:p>
            <a:r>
              <a:rPr lang="en-US" dirty="0"/>
              <a:t>Model Evaluation: 77.05%</a:t>
            </a:r>
          </a:p>
        </p:txBody>
      </p:sp>
      <p:pic>
        <p:nvPicPr>
          <p:cNvPr id="4" name="Picture 3">
            <a:extLst>
              <a:ext uri="{FF2B5EF4-FFF2-40B4-BE49-F238E27FC236}">
                <a16:creationId xmlns:a16="http://schemas.microsoft.com/office/drawing/2014/main" id="{177220E8-1A62-463F-B34C-942EF3240797}"/>
              </a:ext>
            </a:extLst>
          </p:cNvPr>
          <p:cNvPicPr>
            <a:picLocks noChangeAspect="1"/>
          </p:cNvPicPr>
          <p:nvPr/>
        </p:nvPicPr>
        <p:blipFill>
          <a:blip r:embed="rId2"/>
          <a:stretch>
            <a:fillRect/>
          </a:stretch>
        </p:blipFill>
        <p:spPr>
          <a:xfrm>
            <a:off x="1144330" y="1995487"/>
            <a:ext cx="6515100" cy="1152525"/>
          </a:xfrm>
          <a:prstGeom prst="rect">
            <a:avLst/>
          </a:prstGeom>
        </p:spPr>
      </p:pic>
    </p:spTree>
    <p:extLst>
      <p:ext uri="{BB962C8B-B14F-4D97-AF65-F5344CB8AC3E}">
        <p14:creationId xmlns:p14="http://schemas.microsoft.com/office/powerpoint/2010/main" val="211805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7"/>
        <p:cNvGrpSpPr/>
        <p:nvPr/>
      </p:nvGrpSpPr>
      <p:grpSpPr>
        <a:xfrm>
          <a:off x="0" y="0"/>
          <a:ext cx="0" cy="0"/>
          <a:chOff x="0" y="0"/>
          <a:chExt cx="0" cy="0"/>
        </a:xfrm>
      </p:grpSpPr>
      <p:sp>
        <p:nvSpPr>
          <p:cNvPr id="448" name="Google Shape;448;p39"/>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1600"/>
              </a:spcBef>
              <a:spcAft>
                <a:spcPts val="0"/>
              </a:spcAft>
              <a:buClr>
                <a:srgbClr val="EFEFEF"/>
              </a:buClr>
              <a:buSzPts val="1500"/>
              <a:buFont typeface="Arimo"/>
              <a:buChar char="●"/>
            </a:pPr>
            <a:r>
              <a:rPr lang="en" sz="1500" u="sng">
                <a:solidFill>
                  <a:schemeClr val="hlink"/>
                </a:solidFill>
                <a:latin typeface="Arimo"/>
                <a:ea typeface="Arimo"/>
                <a:cs typeface="Arimo"/>
                <a:sym typeface="Arimo"/>
                <a:hlinkClick r:id="rId4"/>
              </a:rPr>
              <a:t>https://medium.com/@ksusorokina/image-classification-with-convolutional-neural-networks-496815db12a8</a:t>
            </a:r>
            <a:endParaRPr sz="1500">
              <a:solidFill>
                <a:srgbClr val="EFEFEF"/>
              </a:solidFill>
              <a:latin typeface="Arimo"/>
              <a:ea typeface="Arimo"/>
              <a:cs typeface="Arimo"/>
              <a:sym typeface="Arimo"/>
            </a:endParaRPr>
          </a:p>
          <a:p>
            <a:pPr marL="457200" lvl="0" indent="-323850" algn="l" rtl="0">
              <a:lnSpc>
                <a:spcPct val="100000"/>
              </a:lnSpc>
              <a:spcBef>
                <a:spcPts val="1600"/>
              </a:spcBef>
              <a:spcAft>
                <a:spcPts val="0"/>
              </a:spcAft>
              <a:buClr>
                <a:srgbClr val="EFEFEF"/>
              </a:buClr>
              <a:buSzPts val="1500"/>
              <a:buFont typeface="Arimo"/>
              <a:buChar char="●"/>
            </a:pPr>
            <a:r>
              <a:rPr lang="en" sz="1500" u="sng">
                <a:solidFill>
                  <a:schemeClr val="hlink"/>
                </a:solidFill>
                <a:latin typeface="Arimo"/>
                <a:ea typeface="Arimo"/>
                <a:cs typeface="Arimo"/>
                <a:sym typeface="Arimo"/>
                <a:hlinkClick r:id="rId5"/>
              </a:rPr>
              <a:t>https://lib.dr.iastate.edu/cgi/viewcontent.cgi?article=1305&amp;context=creativecomponents</a:t>
            </a:r>
            <a:endParaRPr sz="1500">
              <a:solidFill>
                <a:srgbClr val="EFEFEF"/>
              </a:solidFill>
              <a:latin typeface="Arimo"/>
              <a:ea typeface="Arimo"/>
              <a:cs typeface="Arimo"/>
              <a:sym typeface="Arimo"/>
            </a:endParaRPr>
          </a:p>
          <a:p>
            <a:pPr marL="457200" lvl="0" indent="-323850" algn="l" rtl="0">
              <a:lnSpc>
                <a:spcPct val="100000"/>
              </a:lnSpc>
              <a:spcBef>
                <a:spcPts val="1600"/>
              </a:spcBef>
              <a:spcAft>
                <a:spcPts val="0"/>
              </a:spcAft>
              <a:buClr>
                <a:srgbClr val="EFEFEF"/>
              </a:buClr>
              <a:buSzPts val="1500"/>
              <a:buFont typeface="Arimo"/>
              <a:buChar char="●"/>
            </a:pPr>
            <a:r>
              <a:rPr lang="en" sz="1500">
                <a:latin typeface="Arimo"/>
                <a:ea typeface="Arimo"/>
                <a:cs typeface="Arimo"/>
                <a:sym typeface="Arimo"/>
              </a:rPr>
              <a:t>S. Lee, R. Hussein and M. J. McKeown, "A Deep Convolutional-Recurrent Neural Network Architecture for Parkinson’s Disease EEG Classification," 2019 IEEE Global Conference on Signal and Information Processing (GlobalSIP), Ottawa, ON, Canada, 2019, pp. 1-4, doi: 10.1109/GlobalSIP45357.2019.8969309.</a:t>
            </a:r>
            <a:endParaRPr sz="1500">
              <a:latin typeface="Arimo"/>
              <a:ea typeface="Arimo"/>
              <a:cs typeface="Arimo"/>
              <a:sym typeface="Arimo"/>
            </a:endParaRPr>
          </a:p>
        </p:txBody>
      </p:sp>
      <p:sp>
        <p:nvSpPr>
          <p:cNvPr id="449" name="Google Shape;449;p3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RESOURCES</a:t>
            </a:r>
            <a:endParaRPr>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300"/>
              <a:t>WHAT IS PARKINSON’S DISEASE ?</a:t>
            </a:r>
            <a:endParaRPr sz="3300"/>
          </a:p>
        </p:txBody>
      </p:sp>
      <p:sp>
        <p:nvSpPr>
          <p:cNvPr id="331" name="Google Shape;331;p23"/>
          <p:cNvSpPr txBox="1">
            <a:spLocks noGrp="1"/>
          </p:cNvSpPr>
          <p:nvPr>
            <p:ph type="subTitle" idx="1"/>
          </p:nvPr>
        </p:nvSpPr>
        <p:spPr>
          <a:xfrm>
            <a:off x="1490677" y="1434600"/>
            <a:ext cx="3961500" cy="227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SzPts val="2800"/>
              <a:buNone/>
            </a:pPr>
            <a:r>
              <a:rPr lang="en" sz="1600"/>
              <a:t>Parkinson's disease (PD) belongs to a group of conditions called motor system disorders, which cause unintended or uncontrollable movements of the body.  The precise cause of PD is unknown, but some cases are hereditary while others are thought to occur from a combination of genetics and environmental factors that trigger the disease.</a:t>
            </a:r>
            <a:endParaRPr sz="1600"/>
          </a:p>
        </p:txBody>
      </p:sp>
      <p:cxnSp>
        <p:nvCxnSpPr>
          <p:cNvPr id="332" name="Google Shape;332;p23"/>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pic>
        <p:nvPicPr>
          <p:cNvPr id="454" name="Google Shape;454;p40"/>
          <p:cNvPicPr preferRelativeResize="0"/>
          <p:nvPr/>
        </p:nvPicPr>
        <p:blipFill rotWithShape="1">
          <a:blip r:embed="rId4">
            <a:alphaModFix/>
          </a:blip>
          <a:srcRect/>
          <a:stretch/>
        </p:blipFill>
        <p:spPr>
          <a:xfrm>
            <a:off x="2977253" y="719925"/>
            <a:ext cx="3189475" cy="1840476"/>
          </a:xfrm>
          <a:prstGeom prst="rect">
            <a:avLst/>
          </a:prstGeom>
          <a:noFill/>
          <a:ln>
            <a:noFill/>
          </a:ln>
        </p:spPr>
      </p:pic>
      <p:sp>
        <p:nvSpPr>
          <p:cNvPr id="455" name="Google Shape;455;p40"/>
          <p:cNvSpPr txBox="1"/>
          <p:nvPr/>
        </p:nvSpPr>
        <p:spPr>
          <a:xfrm>
            <a:off x="1751838" y="2806775"/>
            <a:ext cx="5640300" cy="18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900" b="1">
                <a:solidFill>
                  <a:srgbClr val="FFFFFF"/>
                </a:solidFill>
                <a:latin typeface="Rajdhani"/>
                <a:ea typeface="Rajdhani"/>
                <a:cs typeface="Rajdhani"/>
                <a:sym typeface="Rajdhani"/>
              </a:rPr>
              <a:t>THANK YOU</a:t>
            </a:r>
            <a:endParaRPr sz="6900" b="1">
              <a:solidFill>
                <a:srgbClr val="FFFFFF"/>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24"/>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400"/>
              <a:t>DATASET USED</a:t>
            </a:r>
            <a:endParaRPr sz="3400"/>
          </a:p>
          <a:p>
            <a:pPr marL="0" lvl="0" indent="0" algn="l" rtl="0">
              <a:lnSpc>
                <a:spcPct val="100000"/>
              </a:lnSpc>
              <a:spcBef>
                <a:spcPts val="0"/>
              </a:spcBef>
              <a:spcAft>
                <a:spcPts val="0"/>
              </a:spcAft>
              <a:buSzPts val="1400"/>
              <a:buNone/>
            </a:pPr>
            <a:r>
              <a:rPr lang="en" sz="3400"/>
              <a:t>(PPMI)</a:t>
            </a:r>
            <a:endParaRPr sz="3400"/>
          </a:p>
        </p:txBody>
      </p:sp>
      <p:sp>
        <p:nvSpPr>
          <p:cNvPr id="338" name="Google Shape;338;p24"/>
          <p:cNvSpPr txBox="1">
            <a:spLocks noGrp="1"/>
          </p:cNvSpPr>
          <p:nvPr>
            <p:ph type="subTitle" idx="1"/>
          </p:nvPr>
        </p:nvSpPr>
        <p:spPr>
          <a:xfrm>
            <a:off x="1020500" y="1227600"/>
            <a:ext cx="4431600" cy="268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SzPts val="2800"/>
              <a:buNone/>
            </a:pPr>
            <a:r>
              <a:rPr lang="en" sz="1600"/>
              <a:t>The Parkinson’s Progression Markers Initiative (PPMI) is a landmark observational clinical study to comprehensively evaluate </a:t>
            </a:r>
            <a:r>
              <a:rPr lang="en" sz="1600" u="sng">
                <a:solidFill>
                  <a:schemeClr val="hlink"/>
                </a:solidFill>
                <a:hlinkClick r:id="rId4"/>
              </a:rPr>
              <a:t>cohorts of significant interest</a:t>
            </a:r>
            <a:r>
              <a:rPr lang="en" sz="1600"/>
              <a:t> using advanced imaging, biologic sampling and clinical and behavioral assessments to identify biomarkers of Parkinson’s disease progression.</a:t>
            </a:r>
            <a:endParaRPr sz="1600"/>
          </a:p>
          <a:p>
            <a:pPr marL="0" lvl="0" indent="0" algn="r" rtl="0">
              <a:spcBef>
                <a:spcPts val="0"/>
              </a:spcBef>
              <a:spcAft>
                <a:spcPts val="0"/>
              </a:spcAft>
              <a:buSzPts val="2800"/>
              <a:buNone/>
            </a:pPr>
            <a:endParaRPr sz="1600"/>
          </a:p>
          <a:p>
            <a:pPr marL="0" lvl="0" indent="0" algn="r" rtl="0">
              <a:spcBef>
                <a:spcPts val="0"/>
              </a:spcBef>
              <a:spcAft>
                <a:spcPts val="0"/>
              </a:spcAft>
              <a:buSzPts val="2800"/>
              <a:buNone/>
            </a:pPr>
            <a:r>
              <a:rPr lang="en" sz="1600"/>
              <a:t>Here we are given images as data in NIfTI format, which is “Neuroimaging Informatics Technology Initiative” having extension </a:t>
            </a:r>
            <a:r>
              <a:rPr lang="en" sz="1600" b="1">
                <a:latin typeface="Fira Sans Condensed"/>
                <a:ea typeface="Fira Sans Condensed"/>
                <a:cs typeface="Fira Sans Condensed"/>
                <a:sym typeface="Fira Sans Condensed"/>
              </a:rPr>
              <a:t>.nii</a:t>
            </a:r>
            <a:r>
              <a:rPr lang="en" sz="1600"/>
              <a:t>. </a:t>
            </a:r>
            <a:endParaRPr sz="1600"/>
          </a:p>
          <a:p>
            <a:pPr marL="0" lvl="0" indent="0" algn="r" rtl="0">
              <a:spcBef>
                <a:spcPts val="0"/>
              </a:spcBef>
              <a:spcAft>
                <a:spcPts val="0"/>
              </a:spcAft>
              <a:buSzPts val="2800"/>
              <a:buNone/>
            </a:pPr>
            <a:endParaRPr sz="1600"/>
          </a:p>
        </p:txBody>
      </p:sp>
      <p:cxnSp>
        <p:nvCxnSpPr>
          <p:cNvPr id="339" name="Google Shape;339;p24"/>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25"/>
          <p:cNvSpPr txBox="1">
            <a:spLocks noGrp="1"/>
          </p:cNvSpPr>
          <p:nvPr>
            <p:ph type="title"/>
          </p:nvPr>
        </p:nvSpPr>
        <p:spPr>
          <a:xfrm>
            <a:off x="712874"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400"/>
              <a:t>MORE ABOUT DATASET </a:t>
            </a:r>
            <a:endParaRPr sz="3400"/>
          </a:p>
        </p:txBody>
      </p:sp>
      <p:sp>
        <p:nvSpPr>
          <p:cNvPr id="345" name="Google Shape;345;p25"/>
          <p:cNvSpPr txBox="1">
            <a:spLocks noGrp="1"/>
          </p:cNvSpPr>
          <p:nvPr>
            <p:ph type="subTitle" idx="1"/>
          </p:nvPr>
        </p:nvSpPr>
        <p:spPr>
          <a:xfrm>
            <a:off x="4244525" y="1434600"/>
            <a:ext cx="4431600" cy="2274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900"/>
              <a:t>Total 301 Brain Images</a:t>
            </a:r>
            <a:endParaRPr sz="1900"/>
          </a:p>
          <a:p>
            <a:pPr marL="457200" lvl="0" indent="-330200" algn="just" rtl="0">
              <a:spcBef>
                <a:spcPts val="0"/>
              </a:spcBef>
              <a:spcAft>
                <a:spcPts val="0"/>
              </a:spcAft>
              <a:buSzPts val="1600"/>
              <a:buChar char="●"/>
            </a:pPr>
            <a:r>
              <a:rPr lang="en" sz="1600"/>
              <a:t>61 Parkinson positive </a:t>
            </a:r>
            <a:endParaRPr sz="1600"/>
          </a:p>
          <a:p>
            <a:pPr marL="457200" lvl="0" indent="-330200" algn="just" rtl="0">
              <a:spcBef>
                <a:spcPts val="0"/>
              </a:spcBef>
              <a:spcAft>
                <a:spcPts val="0"/>
              </a:spcAft>
              <a:buSzPts val="1600"/>
              <a:buChar char="●"/>
            </a:pPr>
            <a:r>
              <a:rPr lang="en" sz="1600"/>
              <a:t>240 Parkinson negative (Healthy)</a:t>
            </a:r>
            <a:endParaRPr sz="1600"/>
          </a:p>
          <a:p>
            <a:pPr marL="457200" lvl="0" indent="0" algn="just" rtl="0">
              <a:spcBef>
                <a:spcPts val="0"/>
              </a:spcBef>
              <a:spcAft>
                <a:spcPts val="0"/>
              </a:spcAft>
              <a:buNone/>
            </a:pPr>
            <a:endParaRPr sz="1600"/>
          </a:p>
          <a:p>
            <a:pPr marL="0" lvl="0" indent="0" algn="just" rtl="0">
              <a:spcBef>
                <a:spcPts val="0"/>
              </a:spcBef>
              <a:spcAft>
                <a:spcPts val="0"/>
              </a:spcAft>
              <a:buNone/>
            </a:pPr>
            <a:r>
              <a:rPr lang="en" sz="1900"/>
              <a:t>Dimension of Images </a:t>
            </a:r>
            <a:endParaRPr sz="1900"/>
          </a:p>
          <a:p>
            <a:pPr marL="457200" lvl="0" indent="-330200" algn="just" rtl="0">
              <a:spcBef>
                <a:spcPts val="0"/>
              </a:spcBef>
              <a:spcAft>
                <a:spcPts val="0"/>
              </a:spcAft>
              <a:buSzPts val="1600"/>
              <a:buChar char="●"/>
            </a:pPr>
            <a:r>
              <a:rPr lang="en" sz="1600"/>
              <a:t>Vary from images to image so we have to resize images </a:t>
            </a:r>
            <a:endParaRPr sz="1600"/>
          </a:p>
        </p:txBody>
      </p:sp>
      <p:cxnSp>
        <p:nvCxnSpPr>
          <p:cNvPr id="346" name="Google Shape;346;p25"/>
          <p:cNvCxnSpPr/>
          <p:nvPr/>
        </p:nvCxnSpPr>
        <p:spPr>
          <a:xfrm>
            <a:off x="3720400"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26"/>
          <p:cNvSpPr txBox="1">
            <a:spLocks noGrp="1"/>
          </p:cNvSpPr>
          <p:nvPr>
            <p:ph type="title"/>
          </p:nvPr>
        </p:nvSpPr>
        <p:spPr>
          <a:xfrm>
            <a:off x="6312999" y="1434600"/>
            <a:ext cx="2483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400"/>
              <a:t>RESIZING THE IMAGES</a:t>
            </a:r>
            <a:endParaRPr sz="3400"/>
          </a:p>
        </p:txBody>
      </p:sp>
      <p:sp>
        <p:nvSpPr>
          <p:cNvPr id="352" name="Google Shape;352;p26"/>
          <p:cNvSpPr txBox="1">
            <a:spLocks noGrp="1"/>
          </p:cNvSpPr>
          <p:nvPr>
            <p:ph type="subTitle" idx="1"/>
          </p:nvPr>
        </p:nvSpPr>
        <p:spPr>
          <a:xfrm>
            <a:off x="1020500" y="1434600"/>
            <a:ext cx="4431600" cy="2274300"/>
          </a:xfrm>
          <a:prstGeom prst="rect">
            <a:avLst/>
          </a:prstGeom>
          <a:noFill/>
          <a:ln>
            <a:noFill/>
          </a:ln>
        </p:spPr>
        <p:txBody>
          <a:bodyPr spcFirstLastPara="1" wrap="square" lIns="91425" tIns="91425" rIns="91425" bIns="91425" anchor="ctr" anchorCtr="0">
            <a:noAutofit/>
          </a:bodyPr>
          <a:lstStyle/>
          <a:p>
            <a:pPr marL="457200" lvl="0" indent="0" algn="r" rtl="0">
              <a:spcBef>
                <a:spcPts val="0"/>
              </a:spcBef>
              <a:spcAft>
                <a:spcPts val="0"/>
              </a:spcAft>
              <a:buNone/>
            </a:pPr>
            <a:r>
              <a:rPr lang="en" sz="1700"/>
              <a:t>If we want to use numPy array to store and image then the size of all the images should be equal.</a:t>
            </a:r>
            <a:endParaRPr sz="1700"/>
          </a:p>
          <a:p>
            <a:pPr marL="457200" lvl="0" indent="0" algn="r" rtl="0">
              <a:spcBef>
                <a:spcPts val="0"/>
              </a:spcBef>
              <a:spcAft>
                <a:spcPts val="0"/>
              </a:spcAft>
              <a:buNone/>
            </a:pPr>
            <a:endParaRPr sz="1700"/>
          </a:p>
          <a:p>
            <a:pPr marL="457200" lvl="0" indent="0" algn="r" rtl="0">
              <a:spcBef>
                <a:spcPts val="0"/>
              </a:spcBef>
              <a:spcAft>
                <a:spcPts val="0"/>
              </a:spcAft>
              <a:buNone/>
            </a:pPr>
            <a:r>
              <a:rPr lang="en" sz="1700"/>
              <a:t>Thus, we have resized all the images to (256,256).</a:t>
            </a:r>
            <a:endParaRPr sz="1700"/>
          </a:p>
          <a:p>
            <a:pPr marL="457200" lvl="0" indent="0" algn="r" rtl="0">
              <a:spcBef>
                <a:spcPts val="0"/>
              </a:spcBef>
              <a:spcAft>
                <a:spcPts val="0"/>
              </a:spcAft>
              <a:buNone/>
            </a:pPr>
            <a:endParaRPr sz="1700"/>
          </a:p>
        </p:txBody>
      </p:sp>
      <p:cxnSp>
        <p:nvCxnSpPr>
          <p:cNvPr id="353" name="Google Shape;353;p26"/>
          <p:cNvCxnSpPr/>
          <p:nvPr/>
        </p:nvCxnSpPr>
        <p:spPr>
          <a:xfrm>
            <a:off x="5882550"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1570325" y="971850"/>
            <a:ext cx="6514200"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sz="5100"/>
              <a:t>HERE WE HAVE USED CNN FOR  CLASSIFICATION</a:t>
            </a:r>
            <a:endParaRPr sz="5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28"/>
          <p:cNvSpPr txBox="1">
            <a:spLocks noGrp="1"/>
          </p:cNvSpPr>
          <p:nvPr>
            <p:ph type="title"/>
          </p:nvPr>
        </p:nvSpPr>
        <p:spPr>
          <a:xfrm>
            <a:off x="712875" y="1434600"/>
            <a:ext cx="22014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400"/>
              <a:t>WHY CNN ?</a:t>
            </a:r>
            <a:endParaRPr sz="3400"/>
          </a:p>
        </p:txBody>
      </p:sp>
      <p:sp>
        <p:nvSpPr>
          <p:cNvPr id="364" name="Google Shape;364;p28"/>
          <p:cNvSpPr txBox="1">
            <a:spLocks noGrp="1"/>
          </p:cNvSpPr>
          <p:nvPr>
            <p:ph type="subTitle" idx="1"/>
          </p:nvPr>
        </p:nvSpPr>
        <p:spPr>
          <a:xfrm>
            <a:off x="3921425" y="1434600"/>
            <a:ext cx="4754700" cy="22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t>Convolutional neural networks (CNN) is a special architecture of artificial neural networks, proposed by Yann LeCun in 1988.One of the most popular uses of this architecture is image classification.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It is a special kind of multi-layer neural network which extracts visual patterns from pixel images with minimal preprocessing. The architecture of CNN has been designed in a way such that it utilizes spatial relationships to encode certain properties and reduce the number of hyper parameters and thus improves general feed-forward back propagation training. CNN models combine weights into smaller kernel filters to simplify the learning model.</a:t>
            </a:r>
            <a:endParaRPr sz="1500"/>
          </a:p>
        </p:txBody>
      </p:sp>
      <p:cxnSp>
        <p:nvCxnSpPr>
          <p:cNvPr id="365" name="Google Shape;365;p28"/>
          <p:cNvCxnSpPr/>
          <p:nvPr/>
        </p:nvCxnSpPr>
        <p:spPr>
          <a:xfrm>
            <a:off x="3411525"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29"/>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sz="2000"/>
              <a:t>Convolutional layer</a:t>
            </a:r>
            <a:endParaRPr sz="2000"/>
          </a:p>
        </p:txBody>
      </p:sp>
      <p:sp>
        <p:nvSpPr>
          <p:cNvPr id="371" name="Google Shape;371;p29"/>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sz="2000"/>
              <a:t>Non-linear layer</a:t>
            </a:r>
            <a:endParaRPr sz="2000"/>
          </a:p>
        </p:txBody>
      </p:sp>
      <p:sp>
        <p:nvSpPr>
          <p:cNvPr id="372" name="Google Shape;372;p29"/>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2"/>
                </a:solidFill>
              </a:rPr>
              <a:t>Max Pooling layer</a:t>
            </a:r>
            <a:endParaRPr sz="2000"/>
          </a:p>
        </p:txBody>
      </p:sp>
      <p:sp>
        <p:nvSpPr>
          <p:cNvPr id="373" name="Google Shape;373;p29"/>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sz="2000"/>
              <a:t>Fully connected layer</a:t>
            </a:r>
            <a:endParaRPr sz="2000"/>
          </a:p>
        </p:txBody>
      </p:sp>
      <p:sp>
        <p:nvSpPr>
          <p:cNvPr id="374" name="Google Shape;374;p2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 sz="3400">
                <a:solidFill>
                  <a:schemeClr val="lt2"/>
                </a:solidFill>
              </a:rPr>
              <a:t>HOW CNN WORKS ?</a:t>
            </a:r>
            <a:endParaRPr/>
          </a:p>
        </p:txBody>
      </p:sp>
      <p:cxnSp>
        <p:nvCxnSpPr>
          <p:cNvPr id="375" name="Google Shape;375;p29"/>
          <p:cNvCxnSpPr/>
          <p:nvPr/>
        </p:nvCxnSpPr>
        <p:spPr>
          <a:xfrm>
            <a:off x="1670925" y="18818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76" name="Google Shape;376;p29"/>
          <p:cNvCxnSpPr/>
          <p:nvPr/>
        </p:nvCxnSpPr>
        <p:spPr>
          <a:xfrm>
            <a:off x="5746475" y="18818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77" name="Google Shape;377;p29"/>
          <p:cNvCxnSpPr/>
          <p:nvPr/>
        </p:nvCxnSpPr>
        <p:spPr>
          <a:xfrm>
            <a:off x="1670925" y="3479000"/>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78" name="Google Shape;378;p29"/>
          <p:cNvCxnSpPr/>
          <p:nvPr/>
        </p:nvCxnSpPr>
        <p:spPr>
          <a:xfrm>
            <a:off x="5746475" y="3479000"/>
            <a:ext cx="0" cy="726300"/>
          </a:xfrm>
          <a:prstGeom prst="straightConnector1">
            <a:avLst/>
          </a:prstGeom>
          <a:noFill/>
          <a:ln w="19050" cap="flat" cmpd="sng">
            <a:solidFill>
              <a:srgbClr val="F3F3F3"/>
            </a:solidFill>
            <a:prstDash val="solid"/>
            <a:round/>
            <a:headEnd type="oval" w="med" len="med"/>
            <a:tailEnd type="oval" w="med" len="med"/>
          </a:ln>
        </p:spPr>
      </p:cxnSp>
      <p:sp>
        <p:nvSpPr>
          <p:cNvPr id="379" name="Google Shape;379;p29"/>
          <p:cNvSpPr txBox="1"/>
          <p:nvPr/>
        </p:nvSpPr>
        <p:spPr>
          <a:xfrm>
            <a:off x="1038425" y="1958675"/>
            <a:ext cx="577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Fira Sans Condensed"/>
                <a:ea typeface="Fira Sans Condensed"/>
                <a:cs typeface="Fira Sans Condensed"/>
                <a:sym typeface="Fira Sans Condensed"/>
              </a:rPr>
              <a:t>1</a:t>
            </a:r>
            <a:endParaRPr sz="2100" b="1">
              <a:solidFill>
                <a:srgbClr val="FFFFFF"/>
              </a:solidFill>
              <a:latin typeface="Fira Sans Condensed"/>
              <a:ea typeface="Fira Sans Condensed"/>
              <a:cs typeface="Fira Sans Condensed"/>
              <a:sym typeface="Fira Sans Condensed"/>
            </a:endParaRPr>
          </a:p>
        </p:txBody>
      </p:sp>
      <p:sp>
        <p:nvSpPr>
          <p:cNvPr id="380" name="Google Shape;380;p29"/>
          <p:cNvSpPr txBox="1"/>
          <p:nvPr/>
        </p:nvSpPr>
        <p:spPr>
          <a:xfrm>
            <a:off x="1038425" y="3555800"/>
            <a:ext cx="577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Fira Sans Condensed"/>
                <a:ea typeface="Fira Sans Condensed"/>
                <a:cs typeface="Fira Sans Condensed"/>
                <a:sym typeface="Fira Sans Condensed"/>
              </a:rPr>
              <a:t>3</a:t>
            </a:r>
            <a:endParaRPr sz="2100" b="1">
              <a:solidFill>
                <a:srgbClr val="FFFFFF"/>
              </a:solidFill>
              <a:latin typeface="Fira Sans Condensed"/>
              <a:ea typeface="Fira Sans Condensed"/>
              <a:cs typeface="Fira Sans Condensed"/>
              <a:sym typeface="Fira Sans Condensed"/>
            </a:endParaRPr>
          </a:p>
        </p:txBody>
      </p:sp>
      <p:sp>
        <p:nvSpPr>
          <p:cNvPr id="381" name="Google Shape;381;p29"/>
          <p:cNvSpPr txBox="1"/>
          <p:nvPr/>
        </p:nvSpPr>
        <p:spPr>
          <a:xfrm>
            <a:off x="5111950" y="1958675"/>
            <a:ext cx="577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Fira Sans Condensed"/>
                <a:ea typeface="Fira Sans Condensed"/>
                <a:cs typeface="Fira Sans Condensed"/>
                <a:sym typeface="Fira Sans Condensed"/>
              </a:rPr>
              <a:t>2</a:t>
            </a:r>
            <a:endParaRPr sz="2100" b="1">
              <a:solidFill>
                <a:srgbClr val="FFFFFF"/>
              </a:solidFill>
              <a:latin typeface="Fira Sans Condensed"/>
              <a:ea typeface="Fira Sans Condensed"/>
              <a:cs typeface="Fira Sans Condensed"/>
              <a:sym typeface="Fira Sans Condensed"/>
            </a:endParaRPr>
          </a:p>
        </p:txBody>
      </p:sp>
      <p:sp>
        <p:nvSpPr>
          <p:cNvPr id="382" name="Google Shape;382;p29"/>
          <p:cNvSpPr txBox="1"/>
          <p:nvPr/>
        </p:nvSpPr>
        <p:spPr>
          <a:xfrm>
            <a:off x="5111950" y="3555800"/>
            <a:ext cx="577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Fira Sans Condensed"/>
                <a:ea typeface="Fira Sans Condensed"/>
                <a:cs typeface="Fira Sans Condensed"/>
                <a:sym typeface="Fira Sans Condensed"/>
              </a:rPr>
              <a:t>4</a:t>
            </a:r>
            <a:endParaRPr sz="2100"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p30"/>
          <p:cNvSpPr txBox="1">
            <a:spLocks noGrp="1"/>
          </p:cNvSpPr>
          <p:nvPr>
            <p:ph type="title"/>
          </p:nvPr>
        </p:nvSpPr>
        <p:spPr>
          <a:xfrm>
            <a:off x="712875" y="1434600"/>
            <a:ext cx="2201400" cy="2274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 sz="2400"/>
              <a:t>CONVOLUTIONAL LAYER</a:t>
            </a:r>
            <a:endParaRPr sz="2400"/>
          </a:p>
        </p:txBody>
      </p:sp>
      <p:sp>
        <p:nvSpPr>
          <p:cNvPr id="388" name="Google Shape;388;p30"/>
          <p:cNvSpPr txBox="1">
            <a:spLocks noGrp="1"/>
          </p:cNvSpPr>
          <p:nvPr>
            <p:ph type="subTitle" idx="1"/>
          </p:nvPr>
        </p:nvSpPr>
        <p:spPr>
          <a:xfrm>
            <a:off x="3921425" y="1434600"/>
            <a:ext cx="4754700" cy="22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t>The CONV layer is the core building block in this network which takes the input image and creates feature maps from it. A filter is just a matrix of values, called weights, that are trained to detect specific features.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 Then the weight sharing is done that helps to reduce the total number of trainable parameters eventually creating a more effective model. </a:t>
            </a:r>
            <a:endParaRPr sz="1500"/>
          </a:p>
        </p:txBody>
      </p:sp>
      <p:cxnSp>
        <p:nvCxnSpPr>
          <p:cNvPr id="389" name="Google Shape;389;p30"/>
          <p:cNvCxnSpPr/>
          <p:nvPr/>
        </p:nvCxnSpPr>
        <p:spPr>
          <a:xfrm>
            <a:off x="3411525"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On-screen Show (16:9)</PresentationFormat>
  <Paragraphs>64</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Josefin Slab</vt:lpstr>
      <vt:lpstr>Advent Pro Light</vt:lpstr>
      <vt:lpstr>Verdana</vt:lpstr>
      <vt:lpstr>Anton</vt:lpstr>
      <vt:lpstr>Arimo</vt:lpstr>
      <vt:lpstr>Rajdhani</vt:lpstr>
      <vt:lpstr>Arial</vt:lpstr>
      <vt:lpstr>Fira Sans Condensed</vt:lpstr>
      <vt:lpstr>Fira Sans Condensed Light</vt:lpstr>
      <vt:lpstr>Ai Tech Agency by Slidesgo</vt:lpstr>
      <vt:lpstr>PARKINSON’S DISEASE CLASSIFICATION</vt:lpstr>
      <vt:lpstr>WHAT IS PARKINSON’S DISEASE ?</vt:lpstr>
      <vt:lpstr>DATASET USED (PPMI)</vt:lpstr>
      <vt:lpstr>MORE ABOUT DATASET </vt:lpstr>
      <vt:lpstr>RESIZING THE IMAGES</vt:lpstr>
      <vt:lpstr>HERE WE HAVE USED CNN FOR  CLASSIFICATION</vt:lpstr>
      <vt:lpstr>WHY CNN ?</vt:lpstr>
      <vt:lpstr>HOW CNN WORKS ?</vt:lpstr>
      <vt:lpstr>CONVOLUTIONAL LAYER</vt:lpstr>
      <vt:lpstr>NON-LINEAR LAYER</vt:lpstr>
      <vt:lpstr>MAX POOLING LAYER</vt:lpstr>
      <vt:lpstr>FULLY CONNECTED LAYER</vt:lpstr>
      <vt:lpstr>FRAMEWORK USED (KERAS)</vt:lpstr>
      <vt:lpstr>Data loading and transformation</vt:lpstr>
      <vt:lpstr>Data splitting and reshaping (80:20)</vt:lpstr>
      <vt:lpstr>Model Details and Layered Architecture</vt:lpstr>
      <vt:lpstr>PowerPoint Presentation</vt:lpstr>
      <vt:lpstr>Model Evaluation: 77.05%</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PARKINSON’S DISEASE CLASSIFICATION</dc:title>
  <cp:lastModifiedBy>Shail Patel</cp:lastModifiedBy>
  <cp:revision>1</cp:revision>
  <dcterms:modified xsi:type="dcterms:W3CDTF">2020-05-11T16:16:22Z</dcterms:modified>
</cp:coreProperties>
</file>